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  <p:sldMasterId id="2147483821" r:id="rId2"/>
  </p:sldMasterIdLst>
  <p:handoutMasterIdLst>
    <p:handoutMasterId r:id="rId33"/>
  </p:handoutMasterIdLst>
  <p:sldIdLst>
    <p:sldId id="256" r:id="rId3"/>
    <p:sldId id="257" r:id="rId4"/>
    <p:sldId id="258" r:id="rId5"/>
    <p:sldId id="259" r:id="rId6"/>
    <p:sldId id="292" r:id="rId7"/>
    <p:sldId id="293" r:id="rId8"/>
    <p:sldId id="262" r:id="rId9"/>
    <p:sldId id="263" r:id="rId10"/>
    <p:sldId id="294" r:id="rId11"/>
    <p:sldId id="295" r:id="rId12"/>
    <p:sldId id="296" r:id="rId13"/>
    <p:sldId id="297" r:id="rId14"/>
    <p:sldId id="264" r:id="rId15"/>
    <p:sldId id="265" r:id="rId16"/>
    <p:sldId id="281" r:id="rId17"/>
    <p:sldId id="269" r:id="rId18"/>
    <p:sldId id="290" r:id="rId19"/>
    <p:sldId id="268" r:id="rId20"/>
    <p:sldId id="291" r:id="rId21"/>
    <p:sldId id="270" r:id="rId22"/>
    <p:sldId id="300" r:id="rId23"/>
    <p:sldId id="298" r:id="rId24"/>
    <p:sldId id="278" r:id="rId25"/>
    <p:sldId id="276" r:id="rId26"/>
    <p:sldId id="271" r:id="rId27"/>
    <p:sldId id="301" r:id="rId28"/>
    <p:sldId id="272" r:id="rId29"/>
    <p:sldId id="273" r:id="rId30"/>
    <p:sldId id="274" r:id="rId31"/>
    <p:sldId id="275" r:id="rId3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2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7ED505-4BF6-48B7-A8C7-063FAAFC968A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6FED01-D333-424B-9D65-BF56BC00E3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14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0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2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486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4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523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57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71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4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32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0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4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456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8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927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47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8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9/30/2019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1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07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0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1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8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2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5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8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4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8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99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7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uburbancorrespondent.blogspot.com/2011/06/usurped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oderosoresumao.com/livros/resenha-tudo-o-que-sei-aprendi-com-a-tv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enttranscripts.gov.bc.ca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enttranscripts.gov.bc.ca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d43.bc.ca/school/gleneagle/ProgramsServices/career/Pages/default.aspx#/=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lIyX0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mathix.org/linux/archives/1119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7042" y="1981472"/>
            <a:ext cx="7766936" cy="433783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GLENEAGLE SECONDARY</a:t>
            </a:r>
          </a:p>
          <a:p>
            <a:pPr algn="ctr"/>
            <a:r>
              <a:rPr lang="en-US" sz="3500" dirty="0"/>
              <a:t>GRADE 12 INFORMATION SESSION</a:t>
            </a:r>
          </a:p>
        </p:txBody>
      </p:sp>
    </p:spTree>
    <p:extLst>
      <p:ext uri="{BB962C8B-B14F-4D97-AF65-F5344CB8AC3E}">
        <p14:creationId xmlns:p14="http://schemas.microsoft.com/office/powerpoint/2010/main" val="41445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109" y="-109330"/>
            <a:ext cx="10058400" cy="1609344"/>
          </a:xfrm>
        </p:spPr>
        <p:txBody>
          <a:bodyPr/>
          <a:lstStyle/>
          <a:p>
            <a:r>
              <a:rPr lang="en-US"/>
              <a:t>Important 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0DEFA3-D363-4233-AE59-D10F7E3025D6}"/>
              </a:ext>
            </a:extLst>
          </p:cNvPr>
          <p:cNvSpPr/>
          <p:nvPr/>
        </p:nvSpPr>
        <p:spPr>
          <a:xfrm>
            <a:off x="646043" y="1043608"/>
            <a:ext cx="11171848" cy="56938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800" b="1" dirty="0">
                <a:latin typeface="Calibri"/>
                <a:ea typeface="Calibri" panose="020F0502020204030204" pitchFamily="34" charset="0"/>
                <a:cs typeface="Calibri"/>
              </a:rPr>
              <a:t>Early Grads</a:t>
            </a:r>
            <a:endParaRPr lang="en-US" sz="2800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Career Life Connections Assignments </a:t>
            </a:r>
          </a:p>
          <a:p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	DUE: Friday, December 20</a:t>
            </a:r>
            <a:r>
              <a:rPr lang="en-US" sz="2800" baseline="30000" dirty="0">
                <a:latin typeface="Calibri"/>
                <a:ea typeface="Calibri" panose="020F0502020204030204" pitchFamily="34" charset="0"/>
                <a:cs typeface="Calibri"/>
              </a:rPr>
              <a:t>st</a:t>
            </a:r>
            <a:endParaRPr lang="en-US" sz="2800" dirty="0">
              <a:latin typeface="Calibri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Capstone Project </a:t>
            </a:r>
          </a:p>
          <a:p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	DUE: Friday, Jan 10</a:t>
            </a:r>
            <a:r>
              <a:rPr lang="en-US" sz="2800" baseline="30000" dirty="0">
                <a:latin typeface="Calibri"/>
                <a:ea typeface="Calibri" panose="020F0502020204030204" pitchFamily="34" charset="0"/>
                <a:cs typeface="Calibri"/>
              </a:rPr>
              <a:t>th</a:t>
            </a:r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 – OR EARLIER (By appointment only with your 	assigned teacher)</a:t>
            </a:r>
          </a:p>
          <a:p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 b="1" dirty="0">
                <a:latin typeface="Calibri"/>
                <a:ea typeface="Calibri" panose="020F0502020204030204" pitchFamily="34" charset="0"/>
                <a:cs typeface="Calibri"/>
              </a:rPr>
              <a:t>Regular Grads</a:t>
            </a:r>
            <a:endParaRPr lang="en-US" sz="2800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Career Life Connections Assignments </a:t>
            </a:r>
          </a:p>
          <a:p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	DUE: Assignments will have individual due dates T.B.A. approx. 1 per   	month... will have them up and ready to go shortly</a:t>
            </a:r>
            <a:endParaRPr lang="en-US" sz="2800" baseline="30000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Capstone Project </a:t>
            </a:r>
          </a:p>
          <a:p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	DUE: T.B.A. (Usually Mid-April)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717B2-AFB5-4FB2-9F37-627293DE3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523734">
            <a:off x="7486775" y="558402"/>
            <a:ext cx="2327190" cy="20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0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515" y="909247"/>
            <a:ext cx="1966114" cy="3055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63" y="3933370"/>
            <a:ext cx="3986437" cy="2924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83" y="95759"/>
            <a:ext cx="10058400" cy="1609344"/>
          </a:xfrm>
        </p:spPr>
        <p:txBody>
          <a:bodyPr/>
          <a:lstStyle/>
          <a:p>
            <a:r>
              <a:rPr lang="en-US"/>
              <a:t>Do’s &amp; Don'ts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35609"/>
            <a:ext cx="8349923" cy="48113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/>
              <a:t>Read the instructions carefully for each assignment!!!!</a:t>
            </a:r>
          </a:p>
          <a:p>
            <a:r>
              <a:rPr lang="en-US" sz="2800"/>
              <a:t>Provide DETAIL &amp; reflection in your answers.</a:t>
            </a:r>
          </a:p>
          <a:p>
            <a:r>
              <a:rPr lang="en-US" sz="2800"/>
              <a:t>No one-worded answers!!!!</a:t>
            </a:r>
          </a:p>
          <a:p>
            <a:r>
              <a:rPr lang="en-US" sz="2800"/>
              <a:t>Assignments can only be handed in ONCE – SO…do it right the 1</a:t>
            </a:r>
            <a:r>
              <a:rPr lang="en-US" sz="2800" baseline="30000"/>
              <a:t>st</a:t>
            </a:r>
            <a:r>
              <a:rPr lang="en-US" sz="2800"/>
              <a:t> time!</a:t>
            </a:r>
          </a:p>
          <a:p>
            <a:r>
              <a:rPr lang="en-US" sz="2800"/>
              <a:t>NEW THIS YEAR!!! You will now be receiving a FINAL letter grade for this course that will be on your transcript    </a:t>
            </a:r>
          </a:p>
          <a:p>
            <a:pPr>
              <a:buClr>
                <a:srgbClr val="9E3611"/>
              </a:buClr>
            </a:pPr>
            <a:r>
              <a:rPr lang="en-US" sz="2800">
                <a:ea typeface="+mn-lt"/>
                <a:cs typeface="+mn-lt"/>
              </a:rPr>
              <a:t>ALL assignments must be completed in order to receive a grade and credit for the course</a:t>
            </a:r>
            <a:endParaRPr lang="en-US" sz="2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80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469" y="95759"/>
            <a:ext cx="1809881" cy="255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0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CLC12 &amp; CAPSTONE INCOMPLETE?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You CANNOT go to GRAD dinner-dance if you don’t complete your CLC12 assignments and Capstone project</a:t>
            </a:r>
            <a:r>
              <a:rPr lang="mr-IN" sz="3600" dirty="0"/>
              <a:t>…</a:t>
            </a:r>
            <a:r>
              <a:rPr lang="en-US" sz="3600" dirty="0"/>
              <a:t>oh, and you CAN’T GRADUATE either!</a:t>
            </a:r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E0F11-727B-4936-A552-31EBC002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49971" y="3611118"/>
            <a:ext cx="3048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8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POST-SECONDARY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59" y="1665289"/>
            <a:ext cx="8596668" cy="4468811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Entrance requirements differ for each post-secondary institution.</a:t>
            </a:r>
          </a:p>
          <a:p>
            <a:r>
              <a:rPr lang="en-US" sz="8000" dirty="0"/>
              <a:t>Check post-secondary institutions’ websites.</a:t>
            </a:r>
          </a:p>
          <a:p>
            <a:r>
              <a:rPr lang="en-US" sz="8000" dirty="0"/>
              <a:t>Entrance requirements change over time. </a:t>
            </a:r>
          </a:p>
          <a:p>
            <a:r>
              <a:rPr lang="en-US" sz="8000" dirty="0"/>
              <a:t>Most post-secondary institutions are also looking at Grade 11 final marks and a personal portfolio.</a:t>
            </a:r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8000" dirty="0"/>
              <a:t>Look for:</a:t>
            </a:r>
          </a:p>
          <a:p>
            <a:pPr marL="0" indent="0">
              <a:buNone/>
            </a:pPr>
            <a:endParaRPr lang="en-US" sz="8000" dirty="0"/>
          </a:p>
          <a:p>
            <a:r>
              <a:rPr lang="en-US" sz="8000" dirty="0"/>
              <a:t>date applications open  - some are already open!</a:t>
            </a:r>
          </a:p>
          <a:p>
            <a:r>
              <a:rPr lang="en-US" sz="8000" dirty="0"/>
              <a:t>deadlines for applications.</a:t>
            </a:r>
          </a:p>
          <a:p>
            <a:r>
              <a:rPr lang="en-US" sz="8000" dirty="0"/>
              <a:t>admission requirements – for specific institutions as well as faculties </a:t>
            </a:r>
            <a:r>
              <a:rPr lang="en-US" sz="8000"/>
              <a:t>within those </a:t>
            </a:r>
            <a:r>
              <a:rPr lang="en-US" sz="8000" dirty="0"/>
              <a:t>institutions.</a:t>
            </a:r>
          </a:p>
          <a:p>
            <a:r>
              <a:rPr lang="en-US" sz="8000" dirty="0"/>
              <a:t>deadline for completion of online courses.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9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POST-SECONDARY INSTITUTION (PSI)</a:t>
            </a:r>
            <a:br>
              <a:rPr lang="en-US" dirty="0"/>
            </a:br>
            <a:r>
              <a:rPr lang="en-US" dirty="0"/>
              <a:t>CHOICES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PSI Choices form is an online document that can be accessed through:</a:t>
            </a:r>
          </a:p>
          <a:p>
            <a:r>
              <a:rPr lang="en-US" sz="2400" dirty="0">
                <a:hlinkClick r:id="rId2"/>
              </a:rPr>
              <a:t>www.studenttranscripts.gov.bc.ca</a:t>
            </a:r>
            <a:r>
              <a:rPr lang="en-US" sz="2400" dirty="0"/>
              <a:t> </a:t>
            </a:r>
          </a:p>
          <a:p>
            <a:r>
              <a:rPr lang="en-US" sz="2400" dirty="0"/>
              <a:t>This form is for you to give permission to the B.C. Ministry of Education to release your transcript to  Post-Secondary Institutions of your choice.</a:t>
            </a:r>
          </a:p>
          <a:p>
            <a:r>
              <a:rPr lang="en-US" sz="2400" dirty="0"/>
              <a:t>PSI Choices Assembly to explain how to fill out the form on </a:t>
            </a:r>
            <a:r>
              <a:rPr lang="en-US" sz="2400" i="1" u="sng" dirty="0"/>
              <a:t>November 7</a:t>
            </a:r>
            <a:r>
              <a:rPr lang="en-US" sz="2400" i="1" u="sng" baseline="30000" dirty="0"/>
              <a:t>th</a:t>
            </a:r>
            <a:r>
              <a:rPr lang="en-US" sz="2400" i="1" u="sng" dirty="0"/>
              <a:t> </a:t>
            </a:r>
            <a:r>
              <a:rPr lang="en-US" sz="2400" dirty="0"/>
              <a:t>– CL time - MPR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9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E571D-EB24-42C1-8C0A-6C008D27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PSI continued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9C5A6A-ACC7-480D-BD3C-61D12129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Before the November 7</a:t>
            </a:r>
            <a:r>
              <a:rPr lang="en-US" sz="2400" baseline="30000" dirty="0"/>
              <a:t>th</a:t>
            </a:r>
            <a:r>
              <a:rPr lang="en-US" sz="2400" dirty="0"/>
              <a:t> assembly, you must set up your account with the Student Transcript Service:</a:t>
            </a:r>
          </a:p>
          <a:p>
            <a:pPr marL="0" indent="0">
              <a:buNone/>
            </a:pPr>
            <a:r>
              <a:rPr lang="en-US" sz="2400" dirty="0"/>
              <a:t>     </a:t>
            </a:r>
            <a:r>
              <a:rPr lang="en-US" sz="2400" dirty="0">
                <a:hlinkClick r:id="rId2"/>
              </a:rPr>
              <a:t>www.studenttranscripts.gov.bc.ca</a:t>
            </a:r>
            <a:r>
              <a:rPr lang="en-US" sz="2400" dirty="0"/>
              <a:t>  </a:t>
            </a:r>
          </a:p>
          <a:p>
            <a:pPr marL="0" indent="0">
              <a:buNone/>
            </a:pPr>
            <a:r>
              <a:rPr lang="en-US" sz="2400" dirty="0"/>
              <a:t>     You will create a </a:t>
            </a:r>
            <a:r>
              <a:rPr lang="en-US" sz="2400" dirty="0" err="1"/>
              <a:t>BCeID</a:t>
            </a:r>
            <a:r>
              <a:rPr lang="en-US" sz="2400" dirty="0"/>
              <a:t> using your PEN (9 digit Provincial 	Education Number, found on your report card). </a:t>
            </a:r>
            <a:r>
              <a:rPr lang="en-US" sz="2400" b="1" u="sng" dirty="0"/>
              <a:t>Ensure </a:t>
            </a:r>
            <a:r>
              <a:rPr lang="en-US" sz="2400" b="1" dirty="0"/>
              <a:t>	</a:t>
            </a:r>
            <a:r>
              <a:rPr lang="en-US" sz="2400" b="1" u="sng" dirty="0"/>
              <a:t>you do this prior to the November 7</a:t>
            </a:r>
            <a:r>
              <a:rPr lang="en-US" sz="2400" b="1" u="sng" baseline="30000" dirty="0"/>
              <a:t>th</a:t>
            </a:r>
            <a:r>
              <a:rPr lang="en-US" sz="2400" b="1" u="sng" dirty="0"/>
              <a:t> assembly!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9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334" y="304800"/>
            <a:ext cx="8596668" cy="1320800"/>
          </a:xfrm>
        </p:spPr>
        <p:txBody>
          <a:bodyPr/>
          <a:lstStyle/>
          <a:p>
            <a:r>
              <a:rPr lang="en-US" dirty="0"/>
              <a:t>SCHOLARSHIP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077567"/>
            <a:ext cx="8759652" cy="56185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Contact people: Ms. Austman (Post-Secondary &amp; Career Advisor)</a:t>
            </a:r>
          </a:p>
          <a:p>
            <a:pPr marL="0" indent="0">
              <a:buNone/>
            </a:pPr>
            <a:r>
              <a:rPr lang="en-US" sz="2000" dirty="0"/>
              <a:t>                         Ms. Young (Counsellor)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Scholarship Meetings:</a:t>
            </a:r>
          </a:p>
          <a:p>
            <a:pPr marL="0" indent="0">
              <a:buNone/>
            </a:pPr>
            <a:r>
              <a:rPr lang="en-US" sz="2000" dirty="0"/>
              <a:t>#1. September 25</a:t>
            </a:r>
            <a:r>
              <a:rPr lang="en-US" sz="2000" baseline="30000" dirty="0"/>
              <a:t>th</a:t>
            </a:r>
            <a:r>
              <a:rPr lang="en-US" sz="2000" dirty="0"/>
              <a:t>  @ Lunch in the Library Computer Lab</a:t>
            </a:r>
          </a:p>
          <a:p>
            <a:pPr marL="0" indent="0">
              <a:buNone/>
            </a:pPr>
            <a:r>
              <a:rPr lang="en-US" sz="2000" dirty="0"/>
              <a:t>#2. November 20</a:t>
            </a:r>
            <a:r>
              <a:rPr lang="en-US" sz="2000" baseline="30000" dirty="0"/>
              <a:t>th</a:t>
            </a:r>
            <a:r>
              <a:rPr lang="en-US" sz="2000" dirty="0"/>
              <a:t>   @ Lunch in the Library Computer Lab</a:t>
            </a:r>
          </a:p>
          <a:p>
            <a:pPr marL="0" indent="0">
              <a:buNone/>
            </a:pPr>
            <a:r>
              <a:rPr lang="en-US" sz="2000" dirty="0"/>
              <a:t>#3. January 15</a:t>
            </a:r>
            <a:r>
              <a:rPr lang="en-US" sz="2000" baseline="30000" dirty="0"/>
              <a:t>th</a:t>
            </a:r>
            <a:r>
              <a:rPr lang="en-US" sz="2000" dirty="0"/>
              <a:t>      @ Lunch in the Library</a:t>
            </a:r>
          </a:p>
          <a:p>
            <a:pPr marL="0" indent="0">
              <a:buNone/>
            </a:pPr>
            <a:r>
              <a:rPr lang="en-US" sz="2000" dirty="0"/>
              <a:t>#4. February 19</a:t>
            </a:r>
            <a:r>
              <a:rPr lang="en-US" sz="2000" baseline="30000" dirty="0"/>
              <a:t>th</a:t>
            </a:r>
            <a:r>
              <a:rPr lang="en-US" sz="2000" dirty="0"/>
              <a:t>    @ Lunch in the Library</a:t>
            </a:r>
          </a:p>
          <a:p>
            <a:pPr marL="0" indent="0">
              <a:buNone/>
            </a:pPr>
            <a:r>
              <a:rPr lang="en-US" sz="2000" dirty="0"/>
              <a:t>#5. March 10</a:t>
            </a:r>
            <a:r>
              <a:rPr lang="en-US" sz="2000" baseline="30000" dirty="0"/>
              <a:t>th</a:t>
            </a:r>
            <a:r>
              <a:rPr lang="en-US" sz="2000" dirty="0"/>
              <a:t>        @ Lunch in the Library (local scholarship package)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SCHOLARSHIP PACKAGES DUE BY  April 1</a:t>
            </a:r>
            <a:r>
              <a:rPr lang="en-US" sz="2000" baseline="30000" dirty="0"/>
              <a:t>st</a:t>
            </a:r>
            <a:r>
              <a:rPr lang="en-US" sz="2000" dirty="0"/>
              <a:t> </a:t>
            </a:r>
            <a:endParaRPr lang="en-US" sz="2000" baseline="30000" dirty="0"/>
          </a:p>
          <a:p>
            <a:pPr marL="0" indent="0">
              <a:buNone/>
            </a:pPr>
            <a:endParaRPr lang="en-US" sz="2000" baseline="30000" dirty="0"/>
          </a:p>
          <a:p>
            <a:pPr marL="0" indent="0">
              <a:buNone/>
            </a:pPr>
            <a:r>
              <a:rPr lang="en-US" sz="2800" baseline="30000" dirty="0"/>
              <a:t>*Please look at the Career Center website for the most up to date information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286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AE1F0-633D-4835-9FD7-B1412C98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2950"/>
          </a:xfrm>
        </p:spPr>
        <p:txBody>
          <a:bodyPr/>
          <a:lstStyle/>
          <a:p>
            <a:pPr algn="ctr"/>
            <a:r>
              <a:rPr lang="en-US" dirty="0"/>
              <a:t>Canadian Universities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A4FAC-F794-4CBB-AAC0-744714B38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52550"/>
            <a:ext cx="10247841" cy="5372099"/>
          </a:xfrm>
        </p:spPr>
        <p:txBody>
          <a:bodyPr>
            <a:normAutofit/>
          </a:bodyPr>
          <a:lstStyle/>
          <a:p>
            <a:r>
              <a:rPr lang="en-US" sz="2400" dirty="0"/>
              <a:t>October 9</a:t>
            </a:r>
            <a:r>
              <a:rPr lang="en-US" sz="2400" baseline="30000" dirty="0"/>
              <a:t>th</a:t>
            </a:r>
            <a:r>
              <a:rPr lang="en-US" sz="2400" dirty="0"/>
              <a:t>     6:00-8:00pm         Gleneagle Gym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Not sure where you want to study next year?  Curious about various</a:t>
            </a:r>
          </a:p>
          <a:p>
            <a:pPr marL="0" indent="0">
              <a:buNone/>
            </a:pPr>
            <a:r>
              <a:rPr lang="en-US" sz="2000" dirty="0"/>
              <a:t>programs?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Canadian Universities Event brings together representatives from over 50 Canadian universities to showcase their programs.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This is an excellent opportunity for you and your parents/guardians to connect with schools and ask questions.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Please see the Career Centre channel or webpage for a list of participating institutions.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52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06018"/>
            <a:ext cx="8752416" cy="702366"/>
          </a:xfrm>
        </p:spPr>
        <p:txBody>
          <a:bodyPr/>
          <a:lstStyle/>
          <a:p>
            <a:r>
              <a:rPr lang="en-US" dirty="0"/>
              <a:t>POST-SECONDARY INSTITUTION </a:t>
            </a:r>
            <a:r>
              <a:rPr lang="en-US" u="sng" dirty="0"/>
              <a:t>MINI</a:t>
            </a:r>
            <a:r>
              <a:rPr lang="en-US" dirty="0"/>
              <a:t>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419100"/>
            <a:ext cx="10582849" cy="65647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2800" b="1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7000" dirty="0"/>
              <a:t>October 29</a:t>
            </a:r>
            <a:r>
              <a:rPr lang="en-US" sz="7000" baseline="30000" dirty="0"/>
              <a:t>th</a:t>
            </a:r>
            <a:r>
              <a:rPr lang="en-US" sz="7000" dirty="0"/>
              <a:t>       6:00 - 8:00pm             Multi Purpose Room (MPR)</a:t>
            </a:r>
          </a:p>
          <a:p>
            <a:endParaRPr lang="en-US" sz="7200" dirty="0"/>
          </a:p>
          <a:p>
            <a:r>
              <a:rPr lang="en-US" sz="7200" dirty="0"/>
              <a:t> BCIT</a:t>
            </a:r>
          </a:p>
          <a:p>
            <a:r>
              <a:rPr lang="en-US" sz="7200" dirty="0"/>
              <a:t> Canadian Arm Forces – Royal Military College</a:t>
            </a:r>
          </a:p>
          <a:p>
            <a:r>
              <a:rPr lang="en-US" sz="7200" dirty="0"/>
              <a:t> Capilano University</a:t>
            </a:r>
          </a:p>
          <a:p>
            <a:r>
              <a:rPr lang="en-US" sz="7200" dirty="0"/>
              <a:t> Douglas College</a:t>
            </a:r>
          </a:p>
          <a:p>
            <a:r>
              <a:rPr lang="en-US" sz="7200" dirty="0"/>
              <a:t> Kwantlen Polytechnic University </a:t>
            </a:r>
          </a:p>
          <a:p>
            <a:r>
              <a:rPr lang="en-US" sz="7200" dirty="0"/>
              <a:t> Nicola Valley Institute of Technology</a:t>
            </a:r>
          </a:p>
          <a:p>
            <a:r>
              <a:rPr lang="en-US" sz="7200" dirty="0"/>
              <a:t> Selkirk College</a:t>
            </a:r>
          </a:p>
          <a:p>
            <a:r>
              <a:rPr lang="en-US" sz="7200" dirty="0"/>
              <a:t> Simon Fraser University</a:t>
            </a:r>
          </a:p>
          <a:p>
            <a:r>
              <a:rPr lang="en-US" sz="7200" dirty="0"/>
              <a:t> Thompson Rivers University</a:t>
            </a:r>
          </a:p>
          <a:p>
            <a:r>
              <a:rPr lang="en-US" sz="7200" dirty="0"/>
              <a:t> Trinity Western University</a:t>
            </a:r>
          </a:p>
          <a:p>
            <a:r>
              <a:rPr lang="en-US" sz="7200" dirty="0"/>
              <a:t> University of Victoria</a:t>
            </a:r>
          </a:p>
          <a:p>
            <a:r>
              <a:rPr lang="en-US" sz="7200" dirty="0"/>
              <a:t> University of the Fraser Valley</a:t>
            </a:r>
          </a:p>
          <a:p>
            <a:r>
              <a:rPr lang="en-US" sz="7200" dirty="0"/>
              <a:t> University of Northern BC</a:t>
            </a:r>
          </a:p>
          <a:p>
            <a:r>
              <a:rPr lang="en-US" sz="7200" dirty="0"/>
              <a:t> Vancouver Community College </a:t>
            </a:r>
          </a:p>
          <a:p>
            <a:r>
              <a:rPr lang="en-US" sz="7200" dirty="0"/>
              <a:t> Vancouver Island University</a:t>
            </a:r>
          </a:p>
          <a:p>
            <a:endParaRPr lang="en-US" sz="7200" dirty="0"/>
          </a:p>
          <a:p>
            <a:endParaRPr lang="en-US" sz="7200" dirty="0"/>
          </a:p>
          <a:p>
            <a:endParaRPr lang="en-US" sz="7200" dirty="0"/>
          </a:p>
          <a:p>
            <a:endParaRPr lang="en-US" sz="7200" dirty="0"/>
          </a:p>
          <a:p>
            <a:endParaRPr lang="en-US" sz="720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53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2875-12F7-409A-A794-2428A70D9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350" y="169334"/>
            <a:ext cx="9163050" cy="668866"/>
          </a:xfrm>
        </p:spPr>
        <p:txBody>
          <a:bodyPr/>
          <a:lstStyle/>
          <a:p>
            <a:pPr algn="l"/>
            <a:r>
              <a:rPr lang="en-US" sz="4800" dirty="0"/>
              <a:t>   Post-Secondary School Visits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A653E-FD63-4827-AC65-1E626F7A9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300" y="781050"/>
            <a:ext cx="9048750" cy="5962650"/>
          </a:xfrm>
        </p:spPr>
        <p:txBody>
          <a:bodyPr/>
          <a:lstStyle/>
          <a:p>
            <a:pPr algn="l"/>
            <a:r>
              <a:rPr lang="en-US" sz="1600" dirty="0"/>
              <a:t>Canadian Universities Event              October 9, 2019                 6:00-8:00pm        Gym</a:t>
            </a:r>
          </a:p>
          <a:p>
            <a:pPr algn="l"/>
            <a:r>
              <a:rPr lang="en-US" sz="1600" dirty="0"/>
              <a:t>Queens University                             October 11, 2019               Lunch                  Library Lab</a:t>
            </a:r>
          </a:p>
          <a:p>
            <a:pPr algn="l"/>
            <a:r>
              <a:rPr lang="en-US" sz="1600" dirty="0"/>
              <a:t>University of Toronto                         October 16, 2019               Lunch                  Library Lab</a:t>
            </a:r>
          </a:p>
          <a:p>
            <a:pPr algn="l"/>
            <a:r>
              <a:rPr lang="en-US" sz="1600" dirty="0"/>
              <a:t>University of Calgary                         October 21, 2019               Lunch                  Library Lab</a:t>
            </a:r>
          </a:p>
          <a:p>
            <a:pPr algn="l"/>
            <a:r>
              <a:rPr lang="en-US" sz="1600" dirty="0"/>
              <a:t>UBC                                                  October 21, 2019               6:00-7:00pm        MPR</a:t>
            </a:r>
          </a:p>
          <a:p>
            <a:pPr algn="l"/>
            <a:r>
              <a:rPr lang="en-US" sz="1600" dirty="0"/>
              <a:t>University of Guelph                          October 23, 2019               3:00-3:30pm        Front Foyer</a:t>
            </a:r>
          </a:p>
          <a:p>
            <a:pPr algn="l"/>
            <a:r>
              <a:rPr lang="en-US" sz="1600" dirty="0"/>
              <a:t>Western University                            October 24, 2019               Lunch                  Library Lab</a:t>
            </a:r>
          </a:p>
          <a:p>
            <a:pPr algn="l"/>
            <a:r>
              <a:rPr lang="en-US" sz="1600" dirty="0"/>
              <a:t>BC Post-Secondary Fair                      October 29, 2019               6:00-8:00pm        MPR</a:t>
            </a:r>
          </a:p>
          <a:p>
            <a:pPr algn="l"/>
            <a:r>
              <a:rPr lang="en-US" sz="1600" dirty="0"/>
              <a:t>SFU Beedie School of Business            November 5, 2019             Lunch                  Library</a:t>
            </a:r>
          </a:p>
          <a:p>
            <a:pPr algn="l"/>
            <a:r>
              <a:rPr lang="en-US" sz="1600" dirty="0" err="1"/>
              <a:t>UVic</a:t>
            </a:r>
            <a:r>
              <a:rPr lang="en-US" sz="1600" dirty="0"/>
              <a:t> Gustavson School of Business      November 7, 2019             Lunch                  Library Lab</a:t>
            </a:r>
          </a:p>
          <a:p>
            <a:pPr algn="l"/>
            <a:r>
              <a:rPr lang="en-US" sz="1600" dirty="0"/>
              <a:t>SFU                                                   November 14, 2019           Lunch                  Library</a:t>
            </a:r>
          </a:p>
          <a:p>
            <a:pPr algn="l"/>
            <a:r>
              <a:rPr lang="en-US" sz="1600" dirty="0"/>
              <a:t>Kwantlen Polytechnic University         November 18, 2019           Lunch                  Library Lab</a:t>
            </a:r>
          </a:p>
          <a:p>
            <a:pPr algn="l"/>
            <a:r>
              <a:rPr lang="en-US" sz="1600" dirty="0"/>
              <a:t>University of Waterloo                       November 22, 2019           Lunch                  Library Lab</a:t>
            </a:r>
          </a:p>
          <a:p>
            <a:pPr algn="l"/>
            <a:r>
              <a:rPr lang="en-US" sz="1600" dirty="0"/>
              <a:t>University of Alberta                          November 22, 2019           2:20-2:50pm        Library Lab</a:t>
            </a:r>
          </a:p>
          <a:p>
            <a:pPr algn="l"/>
            <a:r>
              <a:rPr lang="en-US" sz="1600" dirty="0"/>
              <a:t>McGill University                               November 25, 2019           Lunch                  Library Lab</a:t>
            </a:r>
          </a:p>
          <a:p>
            <a:pPr algn="l"/>
            <a:r>
              <a:rPr lang="en-US" sz="1600" dirty="0"/>
              <a:t>Ryerson University (tentative)            November 26, 2019           Lunch                  Library Lab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8259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05409"/>
            <a:ext cx="8596668" cy="775666"/>
          </a:xfrm>
        </p:spPr>
        <p:txBody>
          <a:bodyPr/>
          <a:lstStyle/>
          <a:p>
            <a:pPr algn="ctr"/>
            <a:r>
              <a:rPr lang="en-US" b="1" i="1" u="sng" dirty="0"/>
              <a:t>KEY CONTACT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981074"/>
            <a:ext cx="8596668" cy="57816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Mr. Cober					Principal</a:t>
            </a:r>
          </a:p>
          <a:p>
            <a:pPr marL="0" indent="0">
              <a:buNone/>
            </a:pPr>
            <a:r>
              <a:rPr lang="en-US" dirty="0"/>
              <a:t>Ms. Zimmer       				Vice Principal (A-H)</a:t>
            </a:r>
          </a:p>
          <a:p>
            <a:pPr marL="0" indent="0">
              <a:buNone/>
            </a:pPr>
            <a:r>
              <a:rPr lang="en-US" dirty="0"/>
              <a:t>Mr. Chan						Vice Principal (I-Pa)</a:t>
            </a:r>
          </a:p>
          <a:p>
            <a:pPr marL="0" indent="0">
              <a:buNone/>
            </a:pPr>
            <a:r>
              <a:rPr lang="en-US" dirty="0"/>
              <a:t>Ms. Cuellar					Vice Principal (Pe-Z)</a:t>
            </a:r>
          </a:p>
          <a:p>
            <a:pPr marL="0" indent="0">
              <a:buNone/>
            </a:pPr>
            <a:r>
              <a:rPr lang="en-US" dirty="0"/>
              <a:t>Mr. Henry				  	Counsellor (A-F, X)</a:t>
            </a:r>
          </a:p>
          <a:p>
            <a:pPr marL="0" indent="0">
              <a:buNone/>
            </a:pPr>
            <a:r>
              <a:rPr lang="en-US" dirty="0"/>
              <a:t>Ms. Butterfield				Counsellor (G-Lee)</a:t>
            </a:r>
          </a:p>
          <a:p>
            <a:pPr marL="0" indent="0">
              <a:buNone/>
            </a:pPr>
            <a:r>
              <a:rPr lang="en-US" dirty="0"/>
              <a:t>Ms. Young                                   Counsellor (</a:t>
            </a:r>
            <a:r>
              <a:rPr lang="en-US" dirty="0" err="1"/>
              <a:t>Lef</a:t>
            </a:r>
            <a:r>
              <a:rPr lang="en-US" dirty="0"/>
              <a:t>-R) </a:t>
            </a:r>
          </a:p>
          <a:p>
            <a:pPr marL="0" indent="0">
              <a:buNone/>
            </a:pPr>
            <a:r>
              <a:rPr lang="en-US" dirty="0"/>
              <a:t>Ms. Duarte					Counsellor (S-W, Y-Z)</a:t>
            </a:r>
          </a:p>
          <a:p>
            <a:pPr marL="0" indent="0">
              <a:buNone/>
            </a:pPr>
            <a:r>
              <a:rPr lang="en-US" dirty="0"/>
              <a:t>Flora						Youth Worker</a:t>
            </a:r>
          </a:p>
          <a:p>
            <a:pPr marL="0" indent="0">
              <a:buNone/>
            </a:pPr>
            <a:r>
              <a:rPr lang="en-US" dirty="0"/>
              <a:t>Ms. Yang					       International  Youth Worker- Mandarin</a:t>
            </a:r>
          </a:p>
          <a:p>
            <a:pPr marL="0" indent="0">
              <a:buNone/>
            </a:pPr>
            <a:r>
              <a:rPr lang="en-US" dirty="0"/>
              <a:t>Ms. Jeoung					International  Youth Worker- Korean</a:t>
            </a:r>
          </a:p>
          <a:p>
            <a:pPr marL="0" indent="0">
              <a:buNone/>
            </a:pPr>
            <a:r>
              <a:rPr lang="en-US" dirty="0"/>
              <a:t>Ms. Mohammadpour               	International Youth Worker - Farsi</a:t>
            </a:r>
          </a:p>
          <a:p>
            <a:pPr marL="0" indent="0">
              <a:buNone/>
            </a:pPr>
            <a:r>
              <a:rPr lang="en-US" dirty="0"/>
              <a:t>Ms. Clark						Youth Worker Aboriginal Education</a:t>
            </a:r>
          </a:p>
          <a:p>
            <a:pPr marL="0" indent="0">
              <a:buNone/>
            </a:pPr>
            <a:r>
              <a:rPr lang="en-US" dirty="0"/>
              <a:t>Ms. Austman					Post-Secondary &amp; Career Advisor/Scholarships</a:t>
            </a:r>
          </a:p>
          <a:p>
            <a:pPr marL="0" indent="0">
              <a:buNone/>
            </a:pPr>
            <a:r>
              <a:rPr lang="en-US" dirty="0"/>
              <a:t>Ms. Chung					Commencement</a:t>
            </a:r>
          </a:p>
          <a:p>
            <a:pPr marL="0" indent="0">
              <a:buNone/>
            </a:pPr>
            <a:r>
              <a:rPr lang="en-US" dirty="0"/>
              <a:t>Ms. Demonte					Career Life Connections Co-</a:t>
            </a:r>
            <a:r>
              <a:rPr lang="en-US" dirty="0" err="1"/>
              <a:t>ordinator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47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1" y="609600"/>
            <a:ext cx="10270436" cy="1815548"/>
          </a:xfrm>
        </p:spPr>
        <p:txBody>
          <a:bodyPr>
            <a:normAutofit/>
          </a:bodyPr>
          <a:lstStyle/>
          <a:p>
            <a:r>
              <a:rPr lang="en-US" sz="4000" dirty="0"/>
              <a:t>POST-SECONDARY &amp; CAREER ADVISOR INFO.</a:t>
            </a:r>
            <a:br>
              <a:rPr lang="en-US" sz="4400" dirty="0"/>
            </a:br>
            <a:r>
              <a:rPr lang="en-US" sz="3200" dirty="0"/>
              <a:t>(scholarships, post-secondary, volunteer, employment &amp; other opportunities):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299" y="2425147"/>
            <a:ext cx="10958075" cy="52594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Career Centre Website:</a:t>
            </a:r>
          </a:p>
          <a:p>
            <a:pPr marL="0" indent="0">
              <a:buNone/>
            </a:pPr>
            <a:r>
              <a:rPr lang="en-US" sz="3200" b="1" dirty="0" err="1">
                <a:solidFill>
                  <a:srgbClr val="00B0F0"/>
                </a:solidFill>
              </a:rPr>
              <a:t>Gleneagle</a:t>
            </a:r>
            <a:r>
              <a:rPr lang="en-US" sz="3200" b="1" dirty="0">
                <a:solidFill>
                  <a:srgbClr val="00B0F0"/>
                </a:solidFill>
              </a:rPr>
              <a:t> &gt; Programs &amp; Services &gt; Career Centre</a:t>
            </a:r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http://www.sd43.bc.ca/school/gleneagle/ProgramsServices/career/Pages/default.aspx#/=</a:t>
            </a:r>
            <a:r>
              <a:rPr lang="en-US" sz="3200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My School Day APP </a:t>
            </a:r>
            <a:r>
              <a:rPr lang="en-US" sz="3000" dirty="0">
                <a:solidFill>
                  <a:srgbClr val="FFFF00"/>
                </a:solidFill>
              </a:rPr>
              <a:t>– </a:t>
            </a:r>
            <a:r>
              <a:rPr lang="en-US" sz="3000" b="1" dirty="0">
                <a:solidFill>
                  <a:srgbClr val="00B0F0"/>
                </a:solidFill>
              </a:rPr>
              <a:t>Subscribe to Career Centre Channel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0939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D28F5-55BF-46FC-8DF0-00C5B1CEEEB0}"/>
              </a:ext>
            </a:extLst>
          </p:cNvPr>
          <p:cNvPicPr/>
          <p:nvPr/>
        </p:nvPicPr>
        <p:blipFill rotWithShape="1">
          <a:blip r:embed="rId2"/>
          <a:srcRect l="21808" t="11929" r="21927"/>
          <a:stretch/>
        </p:blipFill>
        <p:spPr bwMode="auto">
          <a:xfrm>
            <a:off x="1113183" y="35065"/>
            <a:ext cx="9194262" cy="6787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9EC46D-FA7D-448B-8DEF-5F5A27EA3F72}"/>
              </a:ext>
            </a:extLst>
          </p:cNvPr>
          <p:cNvSpPr/>
          <p:nvPr/>
        </p:nvSpPr>
        <p:spPr>
          <a:xfrm>
            <a:off x="3349969" y="5358410"/>
            <a:ext cx="6629250" cy="8440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="1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48DBBF9-27A6-435B-AEC1-E9B11CE80347}"/>
              </a:ext>
            </a:extLst>
          </p:cNvPr>
          <p:cNvCxnSpPr>
            <a:cxnSpLocks/>
          </p:cNvCxnSpPr>
          <p:nvPr/>
        </p:nvCxnSpPr>
        <p:spPr>
          <a:xfrm flipH="1">
            <a:off x="8242852" y="4050694"/>
            <a:ext cx="834891" cy="130771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9BD614D-131B-4B03-9BFE-3092534ED0A0}"/>
              </a:ext>
            </a:extLst>
          </p:cNvPr>
          <p:cNvSpPr/>
          <p:nvPr/>
        </p:nvSpPr>
        <p:spPr>
          <a:xfrm>
            <a:off x="8997616" y="3429000"/>
            <a:ext cx="1164054" cy="767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Live Links</a:t>
            </a:r>
            <a:endParaRPr lang="en-US" sz="21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123426-6049-49D4-A2AC-3DA2E15387D4}"/>
              </a:ext>
            </a:extLst>
          </p:cNvPr>
          <p:cNvSpPr/>
          <p:nvPr/>
        </p:nvSpPr>
        <p:spPr>
          <a:xfrm>
            <a:off x="3613919" y="6439664"/>
            <a:ext cx="1133060" cy="38327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9C9185-5F89-4DA6-B8FA-3FC15BAE8661}"/>
              </a:ext>
            </a:extLst>
          </p:cNvPr>
          <p:cNvSpPr/>
          <p:nvPr/>
        </p:nvSpPr>
        <p:spPr>
          <a:xfrm>
            <a:off x="1322470" y="5478178"/>
            <a:ext cx="1480319" cy="10430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Scroll Down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see: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27CB2F-4877-4F6B-BEB2-B9F40BAC2C8F}"/>
              </a:ext>
            </a:extLst>
          </p:cNvPr>
          <p:cNvCxnSpPr>
            <a:cxnSpLocks/>
          </p:cNvCxnSpPr>
          <p:nvPr/>
        </p:nvCxnSpPr>
        <p:spPr>
          <a:xfrm>
            <a:off x="2802789" y="6347678"/>
            <a:ext cx="811130" cy="17353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E043A1E-4F7B-406F-9290-B8B97C3C16A1}"/>
              </a:ext>
            </a:extLst>
          </p:cNvPr>
          <p:cNvSpPr/>
          <p:nvPr/>
        </p:nvSpPr>
        <p:spPr>
          <a:xfrm>
            <a:off x="2372139" y="655529"/>
            <a:ext cx="1842052" cy="5371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43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AWARDS CEREMONY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4400" dirty="0"/>
              <a:t>Date: June 3, 2020</a:t>
            </a:r>
          </a:p>
          <a:p>
            <a:r>
              <a:rPr lang="en-US" sz="4400" dirty="0"/>
              <a:t>Time: 7:00pm</a:t>
            </a:r>
          </a:p>
          <a:p>
            <a:r>
              <a:rPr lang="en-US" sz="4400" dirty="0"/>
              <a:t>Location: Gleneagle Gym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81730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VALEDICTORIAN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84" y="1562100"/>
            <a:ext cx="9304866" cy="4905375"/>
          </a:xfrm>
        </p:spPr>
        <p:txBody>
          <a:bodyPr>
            <a:normAutofit/>
          </a:bodyPr>
          <a:lstStyle/>
          <a:p>
            <a:r>
              <a:rPr lang="en-US" dirty="0"/>
              <a:t>A Grade 12 student is chosen from the graduation class of their peers. The chosen student prepares a speech that is given to the graduating class at the commencement ceremony. </a:t>
            </a:r>
          </a:p>
          <a:p>
            <a:endParaRPr lang="en-US" dirty="0"/>
          </a:p>
          <a:p>
            <a:r>
              <a:rPr lang="en-US" dirty="0"/>
              <a:t>The following criteria determine a Grade 12 student’s eligibility for participation in the choosing of the valedictorian: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800" dirty="0"/>
              <a:t>1. Be in a graduating position at the time of the valedictorian nomination, including    	  all Career Life Connections requirements completed </a:t>
            </a:r>
            <a:endParaRPr lang="en-US" dirty="0"/>
          </a:p>
          <a:p>
            <a:r>
              <a:rPr lang="en-US" dirty="0"/>
              <a:t>2. Have Grade 12 </a:t>
            </a:r>
            <a:r>
              <a:rPr lang="en-US" dirty="0" err="1"/>
              <a:t>Honour</a:t>
            </a:r>
            <a:r>
              <a:rPr lang="en-US" dirty="0"/>
              <a:t> Roll standing</a:t>
            </a:r>
          </a:p>
          <a:p>
            <a:r>
              <a:rPr lang="en-US" dirty="0"/>
              <a:t>3. Be in good standing with respect to work habits, achievement and school 	  	        	  citizenship</a:t>
            </a:r>
          </a:p>
          <a:p>
            <a:r>
              <a:rPr lang="en-US" dirty="0"/>
              <a:t>4. Have 10 student nominations and 2 teacher signatures supporting the nomination</a:t>
            </a: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87055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VALEDICTORIAN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April 27</a:t>
            </a:r>
            <a:r>
              <a:rPr lang="en-US" sz="2400" baseline="30000" dirty="0"/>
              <a:t>th</a:t>
            </a:r>
            <a:r>
              <a:rPr lang="en-US" sz="2400" dirty="0"/>
              <a:t>   – Valedictorian application forms 								  available for pick - up</a:t>
            </a:r>
          </a:p>
          <a:p>
            <a:pPr lvl="1"/>
            <a:r>
              <a:rPr lang="en-US" sz="2400" dirty="0"/>
              <a:t>May 4</a:t>
            </a:r>
            <a:r>
              <a:rPr lang="en-US" sz="2400" baseline="30000" dirty="0"/>
              <a:t>th</a:t>
            </a:r>
            <a:r>
              <a:rPr lang="en-US" sz="2400" dirty="0"/>
              <a:t>  –	  Valedictorian application 					                  			  	  forms due</a:t>
            </a:r>
          </a:p>
          <a:p>
            <a:pPr lvl="1"/>
            <a:r>
              <a:rPr lang="en-US" sz="2400" dirty="0"/>
              <a:t>May 8</a:t>
            </a:r>
            <a:r>
              <a:rPr lang="en-US" sz="2400" baseline="30000" dirty="0"/>
              <a:t>th</a:t>
            </a:r>
            <a:r>
              <a:rPr lang="en-US" sz="2400" dirty="0"/>
              <a:t>  –     Successful candidates will be informed </a:t>
            </a:r>
          </a:p>
          <a:p>
            <a:pPr lvl="1"/>
            <a:r>
              <a:rPr lang="en-US" sz="2400" dirty="0"/>
              <a:t>May 14</a:t>
            </a:r>
            <a:r>
              <a:rPr lang="en-US" sz="2400" baseline="30000" dirty="0"/>
              <a:t>th</a:t>
            </a:r>
            <a:r>
              <a:rPr lang="en-US" sz="2400" dirty="0"/>
              <a:t> –    Valedictorian Speeches</a:t>
            </a:r>
          </a:p>
          <a:p>
            <a:pPr lvl="1"/>
            <a:r>
              <a:rPr lang="en-US" sz="2400" dirty="0"/>
              <a:t>May 15</a:t>
            </a:r>
            <a:r>
              <a:rPr lang="en-US" sz="2400" baseline="30000" dirty="0"/>
              <a:t>th</a:t>
            </a:r>
            <a:r>
              <a:rPr lang="en-US" sz="2400" dirty="0"/>
              <a:t> –    Valedictorian Voting @ Lunch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90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6775"/>
          </a:xfrm>
        </p:spPr>
        <p:txBody>
          <a:bodyPr>
            <a:normAutofit fontScale="90000"/>
          </a:bodyPr>
          <a:lstStyle/>
          <a:p>
            <a:r>
              <a:rPr lang="en-US" dirty="0"/>
              <a:t>Commencement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08" y="1488613"/>
            <a:ext cx="10038291" cy="4759787"/>
          </a:xfrm>
        </p:spPr>
        <p:txBody>
          <a:bodyPr>
            <a:normAutofit/>
          </a:bodyPr>
          <a:lstStyle/>
          <a:p>
            <a:r>
              <a:rPr lang="en-US" sz="2800" dirty="0"/>
              <a:t>Date: June 14, 2020</a:t>
            </a:r>
          </a:p>
          <a:p>
            <a:r>
              <a:rPr lang="en-US" sz="2800" dirty="0"/>
              <a:t>Students arrive at 10:00am</a:t>
            </a:r>
          </a:p>
          <a:p>
            <a:r>
              <a:rPr lang="en-US" sz="2800" dirty="0"/>
              <a:t>Ceremony starts at 11:00am</a:t>
            </a:r>
          </a:p>
          <a:p>
            <a:r>
              <a:rPr lang="en-US" sz="2800" dirty="0"/>
              <a:t>Location: Orpheum Theatre</a:t>
            </a:r>
          </a:p>
          <a:p>
            <a:r>
              <a:rPr lang="en-US" sz="2800" dirty="0"/>
              <a:t>Tickets: Each student will receive 3 free tickets. If more are required a $5.00  fee per ticket is charged</a:t>
            </a:r>
          </a:p>
          <a:p>
            <a:r>
              <a:rPr lang="en-US" sz="2800" dirty="0"/>
              <a:t>All tickets must be purchased in advance</a:t>
            </a:r>
          </a:p>
          <a:p>
            <a:r>
              <a:rPr lang="en-US" sz="2800" dirty="0"/>
              <a:t>Students must be in a graduation position in order to cross the stage</a:t>
            </a:r>
          </a:p>
        </p:txBody>
      </p:sp>
    </p:spTree>
    <p:extLst>
      <p:ext uri="{BB962C8B-B14F-4D97-AF65-F5344CB8AC3E}">
        <p14:creationId xmlns:p14="http://schemas.microsoft.com/office/powerpoint/2010/main" val="2304388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2993-B144-431E-AE9C-42396974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656"/>
            <a:ext cx="10991823" cy="13003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u="sng" dirty="0">
                <a:solidFill>
                  <a:schemeClr val="tx1"/>
                </a:solidFill>
                <a:latin typeface="Airel"/>
              </a:rPr>
              <a:t>Commencement Ceremonies Information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0FBE-EF1D-4606-9768-C8A057F7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51" y="1581469"/>
            <a:ext cx="10586452" cy="51202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</a:t>
            </a:r>
            <a:r>
              <a:rPr lang="en-US" sz="8800" dirty="0">
                <a:solidFill>
                  <a:schemeClr val="tx1"/>
                </a:solidFill>
                <a:latin typeface="Airel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y/2</a:t>
            </a:r>
            <a:r>
              <a:rPr lang="en-US" sz="8800" dirty="0">
                <a:solidFill>
                  <a:schemeClr val="tx1"/>
                </a:solidFill>
                <a:latin typeface="Airel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IyX0T</a:t>
            </a:r>
            <a:endParaRPr lang="en-US" sz="8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Please complete the survey by October 15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34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 DINNER &amp; 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/>
              <a:t>Date: June 20, 2020</a:t>
            </a:r>
          </a:p>
          <a:p>
            <a:r>
              <a:rPr lang="en-US" sz="3600" dirty="0"/>
              <a:t>Time: 6:00 pm -12:00 am </a:t>
            </a:r>
          </a:p>
          <a:p>
            <a:r>
              <a:rPr lang="en-US" sz="3600" dirty="0"/>
              <a:t>Student must </a:t>
            </a:r>
            <a:r>
              <a:rPr lang="en-US" sz="3600" b="1" i="1" u="sng" dirty="0"/>
              <a:t>stay until 11:00pm</a:t>
            </a:r>
          </a:p>
          <a:p>
            <a:r>
              <a:rPr lang="en-US" sz="3600" dirty="0"/>
              <a:t>Location: Vancouver Convention Centre </a:t>
            </a:r>
          </a:p>
          <a:p>
            <a:r>
              <a:rPr lang="en-US" sz="3600" dirty="0"/>
              <a:t>Cost: Approx. $140</a:t>
            </a:r>
          </a:p>
          <a:p>
            <a:r>
              <a:rPr lang="en-US" sz="3600" dirty="0"/>
              <a:t>Bus transportation $5</a:t>
            </a:r>
          </a:p>
          <a:p>
            <a:r>
              <a:rPr lang="en-US" sz="3600" dirty="0"/>
              <a:t>Tickets must be purchased in advance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3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GRAD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32411"/>
            <a:ext cx="8596668" cy="5159829"/>
          </a:xfrm>
        </p:spPr>
        <p:txBody>
          <a:bodyPr>
            <a:normAutofit/>
          </a:bodyPr>
          <a:lstStyle/>
          <a:p>
            <a:r>
              <a:rPr lang="en-US" dirty="0"/>
              <a:t>Purpose: To provide a safe and fun environment for graduating students</a:t>
            </a:r>
          </a:p>
          <a:p>
            <a:r>
              <a:rPr lang="en-US" dirty="0"/>
              <a:t>Date: June 21, 2020</a:t>
            </a:r>
          </a:p>
          <a:p>
            <a:r>
              <a:rPr lang="en-US" dirty="0"/>
              <a:t>Time: Midnight – 5:30am</a:t>
            </a:r>
          </a:p>
          <a:p>
            <a:r>
              <a:rPr lang="en-US" dirty="0"/>
              <a:t>Students must arrive no later than 1:00am</a:t>
            </a:r>
          </a:p>
          <a:p>
            <a:r>
              <a:rPr lang="en-US" dirty="0"/>
              <a:t>Cost: Approx. $40</a:t>
            </a:r>
          </a:p>
          <a:p>
            <a:r>
              <a:rPr lang="en-US" dirty="0"/>
              <a:t>Tickets must be purchased in advance-no tickets will be sold at the door</a:t>
            </a:r>
          </a:p>
          <a:p>
            <a:endParaRPr lang="en-US" dirty="0"/>
          </a:p>
          <a:p>
            <a:r>
              <a:rPr lang="en-US" dirty="0"/>
              <a:t>PAC is the driving force behind After Grad- Parent volunteers are always needed. </a:t>
            </a:r>
          </a:p>
          <a:p>
            <a:r>
              <a:rPr lang="en-US" dirty="0"/>
              <a:t>If interested in being part of the After Grad Committee </a:t>
            </a:r>
          </a:p>
          <a:p>
            <a:pPr marL="0" indent="0">
              <a:buNone/>
            </a:pPr>
            <a:r>
              <a:rPr lang="en-US" dirty="0"/>
              <a:t>     please contact Ms. Zimmer at: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b="1" u="sng" dirty="0"/>
              <a:t>kzimmer@sd43.bc.ca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1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Dates:  Individual photos November 2</a:t>
            </a:r>
            <a:r>
              <a:rPr lang="en-US" sz="2400" baseline="30000" dirty="0"/>
              <a:t>th</a:t>
            </a:r>
            <a:r>
              <a:rPr lang="en-US" sz="2400" dirty="0"/>
              <a:t> – 14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	  Group photos November 20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Location: Gleneagle</a:t>
            </a:r>
          </a:p>
          <a:p>
            <a:pPr marL="0" indent="0">
              <a:buNone/>
            </a:pPr>
            <a:r>
              <a:rPr lang="en-US" sz="2400" dirty="0"/>
              <a:t>Students need to contact Artona directly to schedule an appointment:</a:t>
            </a:r>
          </a:p>
          <a:p>
            <a:pPr marL="0" indent="0">
              <a:buNone/>
            </a:pPr>
            <a:r>
              <a:rPr lang="en-US" sz="2400" u="sng" dirty="0"/>
              <a:t>http://artona.com/schools/GEAG  </a:t>
            </a:r>
            <a:r>
              <a:rPr lang="en-US" sz="2400" dirty="0"/>
              <a:t>(follow links)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These photographs will appear in the yearbook and on the graduation composite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280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4" y="333375"/>
            <a:ext cx="8596668" cy="857250"/>
          </a:xfrm>
        </p:spPr>
        <p:txBody>
          <a:bodyPr/>
          <a:lstStyle/>
          <a:p>
            <a:r>
              <a:rPr lang="en-US" dirty="0"/>
              <a:t>GRADUATION REQUIREMENTS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8150" y="1165316"/>
            <a:ext cx="11087100" cy="535930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000" dirty="0"/>
              <a:t>REQUIRED COURSES </a:t>
            </a:r>
          </a:p>
          <a:p>
            <a:pPr marL="0" indent="0">
              <a:buNone/>
            </a:pPr>
            <a:r>
              <a:rPr lang="en-US" sz="4300" dirty="0"/>
              <a:t>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Career Life Education 10      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English 10                                                 	          </a:t>
            </a:r>
          </a:p>
          <a:p>
            <a:pPr marL="0" indent="0">
              <a:buNone/>
            </a:pPr>
            <a:r>
              <a:rPr lang="en-US" sz="4300" dirty="0"/>
              <a:t>English  11      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English 12       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Mathematics 10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Mathematics 11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Fine Arts and/or Applied Skills 10, 11 or 12               </a:t>
            </a:r>
          </a:p>
          <a:p>
            <a:pPr marL="0" indent="0">
              <a:buNone/>
            </a:pPr>
            <a:r>
              <a:rPr lang="en-US" sz="4300" dirty="0"/>
              <a:t>Social Studies 10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Social Studies 11  or  one of: Comparative Cultures 12, Genocide Studies 12, History 12, </a:t>
            </a:r>
            <a:br>
              <a:rPr lang="en-US" sz="4300" dirty="0"/>
            </a:br>
            <a:r>
              <a:rPr lang="en-US" sz="4300" dirty="0"/>
              <a:t>				               Physical Geography 12, Law 12, or Philosophy 12 	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Science 10        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Science 11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Physical Education 10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Total 48 credits for required courses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83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S-TRIPS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Gleneagle Secondary School or District #43 is  not connected with nor do we support the student organized S-trips. We do not sanction or allow S-trip meetings to occur at school. The information we have about past S-trips indicates that there is a definite difference between both supervision and behavior standards for an S-trip as compared to </a:t>
            </a:r>
            <a:r>
              <a:rPr lang="en-US" sz="2800"/>
              <a:t>a school-authorized </a:t>
            </a:r>
            <a:r>
              <a:rPr lang="en-US" sz="2800" dirty="0"/>
              <a:t>trip. </a:t>
            </a:r>
          </a:p>
        </p:txBody>
      </p:sp>
    </p:spTree>
    <p:extLst>
      <p:ext uri="{BB962C8B-B14F-4D97-AF65-F5344CB8AC3E}">
        <p14:creationId xmlns:p14="http://schemas.microsoft.com/office/powerpoint/2010/main" val="220011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dirty="0"/>
              <a:t>28 Elective credits from grade 10-12 courses</a:t>
            </a:r>
          </a:p>
          <a:p>
            <a:r>
              <a:rPr lang="en-US" dirty="0"/>
              <a:t>Career Life Connections (CLC) – 4 credits</a:t>
            </a:r>
          </a:p>
          <a:p>
            <a:r>
              <a:rPr lang="en-US" dirty="0"/>
              <a:t>Total credits overall is 80</a:t>
            </a:r>
          </a:p>
          <a:p>
            <a:r>
              <a:rPr lang="en-US" dirty="0"/>
              <a:t> Of the 80 credits for graduation, at least 16 credits must be at the Grade 12 	level, including English 12</a:t>
            </a:r>
          </a:p>
          <a:p>
            <a:r>
              <a:rPr lang="en-US" dirty="0"/>
              <a:t>Numeracy Assessment</a:t>
            </a:r>
          </a:p>
          <a:p>
            <a:r>
              <a:rPr lang="en-US" dirty="0"/>
              <a:t>There is no Literacy Assessment for this year’s grade 12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0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57971" y="393192"/>
            <a:ext cx="9966960" cy="3035808"/>
          </a:xfrm>
        </p:spPr>
        <p:txBody>
          <a:bodyPr/>
          <a:lstStyle/>
          <a:p>
            <a:pPr algn="ctr"/>
            <a:r>
              <a:rPr lang="en-US" dirty="0"/>
              <a:t>Career life connections 12 &amp; Capstone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984" y="3725862"/>
            <a:ext cx="8787136" cy="289265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6000" dirty="0"/>
              <a:t> </a:t>
            </a:r>
            <a:r>
              <a:rPr lang="en-US" sz="2400" dirty="0"/>
              <a:t>Mr. Bingley           Mr. Henry </a:t>
            </a:r>
          </a:p>
          <a:p>
            <a:r>
              <a:rPr lang="en-US" sz="2400" dirty="0"/>
              <a:t>   Mrs. Demonte     Ms. Butterfield </a:t>
            </a:r>
          </a:p>
          <a:p>
            <a:r>
              <a:rPr lang="en-US" sz="2400" dirty="0"/>
              <a:t>   Mrs. Upton           Ms. Duarte </a:t>
            </a:r>
          </a:p>
          <a:p>
            <a:r>
              <a:rPr lang="en-US" sz="2400" dirty="0"/>
              <a:t>   Mr. Unger             Ms. Young </a:t>
            </a:r>
          </a:p>
          <a:p>
            <a:r>
              <a:rPr lang="en-US" sz="2400" dirty="0"/>
              <a:t>   You will be assigned to one of the </a:t>
            </a:r>
          </a:p>
          <a:p>
            <a:r>
              <a:rPr lang="en-US" sz="2400" dirty="0"/>
              <a:t>"dream team" members as your CLC contact/mentor</a:t>
            </a:r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714" y="1860364"/>
            <a:ext cx="4424286" cy="47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174" y="102608"/>
            <a:ext cx="9129467" cy="804672"/>
          </a:xfrm>
        </p:spPr>
        <p:txBody>
          <a:bodyPr>
            <a:normAutofit fontScale="90000"/>
          </a:bodyPr>
          <a:lstStyle/>
          <a:p>
            <a:r>
              <a:rPr lang="en-US"/>
              <a:t>What you need to know</a:t>
            </a:r>
            <a:r>
              <a:rPr lang="is-IS"/>
              <a:t>…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5578"/>
            <a:ext cx="12192000" cy="171242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7691" y="500185"/>
            <a:ext cx="10391736" cy="615731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274320" lvl="1" indent="0">
              <a:lnSpc>
                <a:spcPct val="120000"/>
              </a:lnSpc>
              <a:buNone/>
            </a:pPr>
            <a:endParaRPr lang="en-US" sz="7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8670" lvl="1" indent="-514350">
              <a:lnSpc>
                <a:spcPct val="120000"/>
              </a:lnSpc>
              <a:buFont typeface="+mj-lt"/>
              <a:buAutoNum type="alphaUcPeriod"/>
            </a:pPr>
            <a:r>
              <a:rPr lang="en-US" sz="7200" dirty="0">
                <a:latin typeface="Calibri"/>
                <a:cs typeface="Calibri"/>
                <a:sym typeface="Wingdings" panose="05000000000000000000" pitchFamily="2" charset="2"/>
              </a:rPr>
              <a:t>We will be using “Class Notebook in OneNote”  You can find your assignments in the “CONTENT LIBRARY”</a:t>
            </a:r>
            <a:endParaRPr lang="en-US" sz="7200" dirty="0">
              <a:latin typeface="Calibri"/>
              <a:cs typeface="Calibri"/>
            </a:endParaRPr>
          </a:p>
          <a:p>
            <a:pPr marL="788670" lvl="1" indent="-514350">
              <a:lnSpc>
                <a:spcPct val="120000"/>
              </a:lnSpc>
              <a:buFont typeface="+mj-lt"/>
              <a:buAutoNum type="alphaUcPeriod"/>
            </a:pPr>
            <a:r>
              <a:rPr lang="en-US" sz="7200" dirty="0">
                <a:latin typeface="Calibri"/>
                <a:cs typeface="Calibri"/>
                <a:sym typeface="Wingdings" panose="05000000000000000000" pitchFamily="2" charset="2"/>
              </a:rPr>
              <a:t>There will be 7 Tabs (Under each tab will be an Assignment)</a:t>
            </a:r>
            <a:endParaRPr lang="en-US" sz="7200" dirty="0">
              <a:latin typeface="Calibri"/>
              <a:cs typeface="Calibri"/>
            </a:endParaRPr>
          </a:p>
          <a:p>
            <a:pPr marL="274320" lvl="1" indent="0">
              <a:lnSpc>
                <a:spcPct val="170000"/>
              </a:lnSpc>
              <a:buNone/>
            </a:pPr>
            <a:r>
              <a:rPr lang="en-US" sz="7200" dirty="0">
                <a:latin typeface="Calibri"/>
                <a:cs typeface="Calibri"/>
                <a:sym typeface="Wingdings" panose="05000000000000000000" pitchFamily="2" charset="2"/>
              </a:rPr>
              <a:t>		1. My </a:t>
            </a:r>
            <a:r>
              <a:rPr lang="en-US" sz="7200" dirty="0" err="1">
                <a:latin typeface="Calibri"/>
                <a:cs typeface="Calibri"/>
                <a:sym typeface="Wingdings" panose="05000000000000000000" pitchFamily="2" charset="2"/>
              </a:rPr>
              <a:t>BluePrint</a:t>
            </a:r>
            <a:r>
              <a:rPr lang="en-US" sz="7200" dirty="0">
                <a:latin typeface="Calibri"/>
                <a:cs typeface="Calibri"/>
                <a:sym typeface="Wingdings" panose="05000000000000000000" pitchFamily="2" charset="2"/>
              </a:rPr>
              <a:t> Graduation (10%)</a:t>
            </a:r>
          </a:p>
          <a:p>
            <a:pPr marL="274320" lvl="1" indent="0">
              <a:lnSpc>
                <a:spcPct val="170000"/>
              </a:lnSpc>
              <a:buNone/>
            </a:pPr>
            <a:r>
              <a:rPr lang="en-US" sz="7200" dirty="0">
                <a:latin typeface="Calibri"/>
                <a:cs typeface="Calibri"/>
                <a:sym typeface="Wingdings" panose="05000000000000000000" pitchFamily="2" charset="2"/>
              </a:rPr>
              <a:t>		2.  Personal Career Life Development (10%)</a:t>
            </a:r>
            <a:endParaRPr lang="en-US" sz="7200" dirty="0">
              <a:latin typeface="Calibri"/>
              <a:cs typeface="Calibri"/>
            </a:endParaRPr>
          </a:p>
          <a:p>
            <a:pPr marL="274320" lvl="1" indent="0">
              <a:lnSpc>
                <a:spcPct val="170000"/>
              </a:lnSpc>
              <a:buNone/>
            </a:pPr>
            <a:r>
              <a:rPr lang="en-US" sz="7200" dirty="0">
                <a:latin typeface="Calibri"/>
                <a:cs typeface="Calibri"/>
                <a:sym typeface="Wingdings" panose="05000000000000000000" pitchFamily="2" charset="2"/>
              </a:rPr>
              <a:t>		3. Connections to the Community with 30hrs Work/Volunteer Experience (10%)</a:t>
            </a:r>
            <a:endParaRPr lang="en-US" sz="7200" dirty="0"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/>
                <a:cs typeface="Calibri"/>
                <a:sym typeface="Wingdings" panose="05000000000000000000" pitchFamily="2" charset="2"/>
              </a:rPr>
              <a:t>		-Hours can start to count</a:t>
            </a:r>
            <a:r>
              <a:rPr lang="en-US" sz="7200" dirty="0">
                <a:latin typeface="Calibri"/>
                <a:cs typeface="Calibri"/>
              </a:rPr>
              <a:t> starting summer after Grade 9 </a:t>
            </a:r>
            <a:endParaRPr lang="en-US" sz="7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/>
                <a:cs typeface="Calibri"/>
              </a:rPr>
              <a:t>		-Hours must be completed in the Lower Mainland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/>
                <a:cs typeface="Calibri"/>
              </a:rPr>
              <a:t>		-Hours </a:t>
            </a:r>
            <a:r>
              <a:rPr lang="en-US" sz="7200" b="1" dirty="0">
                <a:latin typeface="Calibri"/>
                <a:cs typeface="Calibri"/>
              </a:rPr>
              <a:t>CANNOT </a:t>
            </a:r>
            <a:r>
              <a:rPr lang="en-US" sz="7200" dirty="0">
                <a:latin typeface="Calibri"/>
                <a:cs typeface="Calibri"/>
              </a:rPr>
              <a:t>be tied to course credits (Work Exp/Leadership/</a:t>
            </a:r>
            <a:r>
              <a:rPr lang="en-US" sz="7200" dirty="0" err="1">
                <a:latin typeface="Calibri"/>
                <a:cs typeface="Calibri"/>
              </a:rPr>
              <a:t>Con’x</a:t>
            </a:r>
            <a:r>
              <a:rPr lang="en-US" sz="7200" dirty="0">
                <a:latin typeface="Calibri"/>
                <a:cs typeface="Calibri"/>
              </a:rPr>
              <a:t>/Active 		                                                           Living/Athletic Leadership/Theater Production etc.)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/>
                <a:cs typeface="Calibri"/>
              </a:rPr>
              <a:t>                                    ***If uncertain whether hours are valid please contact your CLC12 teacher</a:t>
            </a:r>
            <a:endParaRPr lang="en-US" dirty="0">
              <a:latin typeface="Calibri"/>
              <a:cs typeface="Calibri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/>
                <a:cs typeface="Calibri"/>
              </a:rPr>
              <a:t>		4. Career Life Connections/Resume (10%)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/>
                <a:cs typeface="Calibri"/>
              </a:rPr>
              <a:t>                                   5.  Financial Plan (10%)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/>
                <a:cs typeface="Calibri"/>
              </a:rPr>
              <a:t>                                   6. Core Competencies  (10%)</a:t>
            </a:r>
            <a:endParaRPr lang="en-US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/>
                <a:cs typeface="Calibri"/>
              </a:rPr>
              <a:t>                                   7. Capstone Project (40%)</a:t>
            </a:r>
          </a:p>
          <a:p>
            <a:pPr marL="274320" lvl="1" indent="0">
              <a:buNone/>
            </a:pPr>
            <a:endParaRPr lang="en-US" sz="2500" dirty="0">
              <a:sym typeface="Wingdings" panose="05000000000000000000" pitchFamily="2" charset="2"/>
            </a:endParaRPr>
          </a:p>
          <a:p>
            <a:pPr marL="274320" lvl="1" indent="0">
              <a:buNone/>
            </a:pPr>
            <a:endParaRPr lang="en-US" sz="2500" dirty="0">
              <a:sym typeface="Wingdings" panose="05000000000000000000" pitchFamily="2" charset="2"/>
            </a:endParaRPr>
          </a:p>
          <a:p>
            <a:pPr marL="274320" lvl="1" indent="0">
              <a:buNone/>
            </a:pPr>
            <a:r>
              <a:rPr lang="en-US" sz="2500" dirty="0">
                <a:sym typeface="Wingdings" panose="05000000000000000000" pitchFamily="2" charset="2"/>
              </a:rPr>
              <a:t>	</a:t>
            </a:r>
            <a:endParaRPr lang="en-US" sz="2500" dirty="0"/>
          </a:p>
          <a:p>
            <a:pPr marL="788670" lvl="1" indent="-514350">
              <a:buFont typeface="+mj-lt"/>
              <a:buAutoNum type="arabicPeriod"/>
            </a:pP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98B7-23A8-480B-A9FA-C1E68EC84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284321">
            <a:off x="34222" y="2395457"/>
            <a:ext cx="30765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27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EBAACEF-DDC1-4527-8DE6-65DF5E0E3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063" y="914400"/>
            <a:ext cx="9581341" cy="5391235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6855F377-9F84-4FFD-84A6-B1D5FD7091D8}"/>
              </a:ext>
            </a:extLst>
          </p:cNvPr>
          <p:cNvSpPr/>
          <p:nvPr/>
        </p:nvSpPr>
        <p:spPr>
          <a:xfrm>
            <a:off x="8940800" y="2429934"/>
            <a:ext cx="1111165" cy="269239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CD4A9BA1-1E4C-4640-ACBE-A4FA6F0BF068}"/>
              </a:ext>
            </a:extLst>
          </p:cNvPr>
          <p:cNvSpPr/>
          <p:nvPr/>
        </p:nvSpPr>
        <p:spPr>
          <a:xfrm>
            <a:off x="7462124" y="810842"/>
            <a:ext cx="1630017" cy="1451113"/>
          </a:xfrm>
          <a:prstGeom prst="irregularSeal2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9816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14DDA9-E623-48D4-AD03-CA61065B0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019" y="1445768"/>
            <a:ext cx="8760178" cy="49276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D3A6ECFF-7954-40DA-AB97-C136DA199AF7}"/>
              </a:ext>
            </a:extLst>
          </p:cNvPr>
          <p:cNvSpPr/>
          <p:nvPr/>
        </p:nvSpPr>
        <p:spPr>
          <a:xfrm>
            <a:off x="5781739" y="1624859"/>
            <a:ext cx="804334" cy="14308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5063A-4D17-4CD7-9FF3-DDA8BA8C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650" y="1585849"/>
            <a:ext cx="16460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1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F7095D-8B61-4AE0-AC5D-7640E6E65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968" y="2694368"/>
            <a:ext cx="1646063" cy="146926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AEB6D-D177-4210-BD38-B63048687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500" y="2464526"/>
            <a:ext cx="10058400" cy="39088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6b644e4-ac47-493b-b060-955d31280aee">
            <a:extLst>
              <a:ext uri="{FF2B5EF4-FFF2-40B4-BE49-F238E27FC236}">
                <a16:creationId xmlns:a16="http://schemas.microsoft.com/office/drawing/2014/main" id="{2295E25D-92AE-4CD0-B2A8-089961283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0"/>
          <a:stretch/>
        </p:blipFill>
        <p:spPr bwMode="auto">
          <a:xfrm>
            <a:off x="893441" y="886581"/>
            <a:ext cx="10669349" cy="53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E7F5E786-8DF5-4D4F-9CA4-3F4107672B7E}"/>
              </a:ext>
            </a:extLst>
          </p:cNvPr>
          <p:cNvSpPr/>
          <p:nvPr/>
        </p:nvSpPr>
        <p:spPr>
          <a:xfrm>
            <a:off x="4343401" y="80293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D3633-E136-4F13-AB73-B369AC28D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967" y="145711"/>
            <a:ext cx="16460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1965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7D18CE-309D-4252-9AB4-95D87C9AB34A}"/>
</file>

<file path=customXml/itemProps2.xml><?xml version="1.0" encoding="utf-8"?>
<ds:datastoreItem xmlns:ds="http://schemas.openxmlformats.org/officeDocument/2006/customXml" ds:itemID="{8C8869FA-585D-4970-900B-9FB2AC2F8F39}"/>
</file>

<file path=customXml/itemProps3.xml><?xml version="1.0" encoding="utf-8"?>
<ds:datastoreItem xmlns:ds="http://schemas.openxmlformats.org/officeDocument/2006/customXml" ds:itemID="{D9AAF5D9-518A-4F58-BED5-CB87FEFEDB00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2015</TotalTime>
  <Words>1190</Words>
  <Application>Microsoft Office PowerPoint</Application>
  <PresentationFormat>Widescreen</PresentationFormat>
  <Paragraphs>265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Airel</vt:lpstr>
      <vt:lpstr>Arial</vt:lpstr>
      <vt:lpstr>Calibri</vt:lpstr>
      <vt:lpstr>Rockwell</vt:lpstr>
      <vt:lpstr>Rockwell Condensed</vt:lpstr>
      <vt:lpstr>Rockwell Extra Bold</vt:lpstr>
      <vt:lpstr>Times New Roman</vt:lpstr>
      <vt:lpstr>Trebuchet MS</vt:lpstr>
      <vt:lpstr>Wingdings</vt:lpstr>
      <vt:lpstr>Wingdings 3</vt:lpstr>
      <vt:lpstr>Facet</vt:lpstr>
      <vt:lpstr>Wood Type</vt:lpstr>
      <vt:lpstr>PowerPoint Presentation</vt:lpstr>
      <vt:lpstr>KEY CONTACT PEOPLE</vt:lpstr>
      <vt:lpstr>GRADUATION REQUIREMENTS</vt:lpstr>
      <vt:lpstr>GRADUATION REQUIREMENTS</vt:lpstr>
      <vt:lpstr>Career life connections 12 &amp; Capstone project</vt:lpstr>
      <vt:lpstr>What you need to know…</vt:lpstr>
      <vt:lpstr>PowerPoint Presentation</vt:lpstr>
      <vt:lpstr>PowerPoint Presentation</vt:lpstr>
      <vt:lpstr>PowerPoint Presentation</vt:lpstr>
      <vt:lpstr>Important dates</vt:lpstr>
      <vt:lpstr>Do’s &amp; Don'ts</vt:lpstr>
      <vt:lpstr>CLC12 &amp; CAPSTONE INCOMPLETE?</vt:lpstr>
      <vt:lpstr>POST-SECONDARY REQUIREMENTS</vt:lpstr>
      <vt:lpstr>POST-SECONDARY INSTITUTION (PSI) CHOICES FORM</vt:lpstr>
      <vt:lpstr>PSI continued</vt:lpstr>
      <vt:lpstr>SCHOLARSHIP INFORMATION</vt:lpstr>
      <vt:lpstr>Canadian Universities Event</vt:lpstr>
      <vt:lpstr>POST-SECONDARY INSTITUTION MINI FAIR</vt:lpstr>
      <vt:lpstr>   Post-Secondary School Visits </vt:lpstr>
      <vt:lpstr>POST-SECONDARY &amp; CAREER ADVISOR INFO. (scholarships, post-secondary, volunteer, employment &amp; other opportunities):</vt:lpstr>
      <vt:lpstr>PowerPoint Presentation</vt:lpstr>
      <vt:lpstr>AWARDS CEREMONY</vt:lpstr>
      <vt:lpstr>VALEDICTORIAN</vt:lpstr>
      <vt:lpstr>VALEDICTORIAN SELECTION</vt:lpstr>
      <vt:lpstr>Commencement </vt:lpstr>
      <vt:lpstr>Commencement Ceremonies Information Survey</vt:lpstr>
      <vt:lpstr>GRAD DINNER &amp; DANCE</vt:lpstr>
      <vt:lpstr>AFTER GRAD</vt:lpstr>
      <vt:lpstr>GRADUATION PHOTOS</vt:lpstr>
      <vt:lpstr>S-TRIPS</vt:lpstr>
    </vt:vector>
  </TitlesOfParts>
  <Company>School District 43 Coquitlam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Duarte, Gina</dc:creator>
  <cp:lastModifiedBy>Pfingsten, Esther</cp:lastModifiedBy>
  <cp:revision>157</cp:revision>
  <cp:lastPrinted>2019-09-13T18:31:21Z</cp:lastPrinted>
  <dcterms:created xsi:type="dcterms:W3CDTF">2016-09-23T21:17:21Z</dcterms:created>
  <dcterms:modified xsi:type="dcterms:W3CDTF">2019-09-30T22:06:42Z</dcterms:modified>
</cp:coreProperties>
</file>